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06" y="4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hyperlink" Target="https://www.parasoft.com/" TargetMode="External"/><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www.practical-devsecops.com/what-is-devsecops-pipelines"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Liam Sullivan</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hlinkClick r:id="" action="ppaction://media"/>
            <a:extLst>
              <a:ext uri="{FF2B5EF4-FFF2-40B4-BE49-F238E27FC236}">
                <a16:creationId xmlns:a16="http://schemas.microsoft.com/office/drawing/2014/main" id="{EAB53293-13F5-4116-AC20-D7F0F69CF4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05"/>
    </mc:Choice>
    <mc:Fallback>
      <p:transition spd="slow" advTm="3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3128-0F58-30A0-E2E1-8BFC380BC137}"/>
              </a:ext>
            </a:extLst>
          </p:cNvPr>
          <p:cNvSpPr>
            <a:spLocks noGrp="1"/>
          </p:cNvSpPr>
          <p:nvPr>
            <p:ph type="title"/>
          </p:nvPr>
        </p:nvSpPr>
        <p:spPr/>
        <p:txBody>
          <a:bodyPr/>
          <a:lstStyle/>
          <a:p>
            <a:r>
              <a:rPr lang="en-US" dirty="0" err="1"/>
              <a:t>CanAddToEmptyVector</a:t>
            </a:r>
            <a:endParaRPr lang="en-US" dirty="0"/>
          </a:p>
        </p:txBody>
      </p:sp>
      <p:sp>
        <p:nvSpPr>
          <p:cNvPr id="3" name="Text Placeholder 2">
            <a:extLst>
              <a:ext uri="{FF2B5EF4-FFF2-40B4-BE49-F238E27FC236}">
                <a16:creationId xmlns:a16="http://schemas.microsoft.com/office/drawing/2014/main" id="{B0606604-4D14-BB66-18CC-B3863F11C5A6}"/>
              </a:ext>
            </a:extLst>
          </p:cNvPr>
          <p:cNvSpPr>
            <a:spLocks noGrp="1"/>
          </p:cNvSpPr>
          <p:nvPr>
            <p:ph type="body" idx="1"/>
          </p:nvPr>
        </p:nvSpPr>
        <p:spPr/>
        <p:txBody>
          <a:bodyPr/>
          <a:lstStyle/>
          <a:p>
            <a:r>
              <a:rPr lang="en-US" dirty="0"/>
              <a:t>Unit Test and Result</a:t>
            </a:r>
          </a:p>
          <a:p>
            <a:endParaRPr lang="en-US" dirty="0"/>
          </a:p>
        </p:txBody>
      </p:sp>
      <p:pic>
        <p:nvPicPr>
          <p:cNvPr id="5" name="Picture 4">
            <a:extLst>
              <a:ext uri="{FF2B5EF4-FFF2-40B4-BE49-F238E27FC236}">
                <a16:creationId xmlns:a16="http://schemas.microsoft.com/office/drawing/2014/main" id="{257F1684-2FBC-BABB-A771-9E78AAA571A0}"/>
              </a:ext>
            </a:extLst>
          </p:cNvPr>
          <p:cNvPicPr>
            <a:picLocks noChangeAspect="1"/>
          </p:cNvPicPr>
          <p:nvPr/>
        </p:nvPicPr>
        <p:blipFill rotWithShape="1">
          <a:blip r:embed="rId4"/>
          <a:srcRect l="4802" t="29065" r="49206" b="68000"/>
          <a:stretch/>
        </p:blipFill>
        <p:spPr>
          <a:xfrm>
            <a:off x="730552" y="5725931"/>
            <a:ext cx="10244159" cy="367696"/>
          </a:xfrm>
          <a:prstGeom prst="rect">
            <a:avLst/>
          </a:prstGeom>
        </p:spPr>
      </p:pic>
      <p:pic>
        <p:nvPicPr>
          <p:cNvPr id="7" name="Picture 6">
            <a:extLst>
              <a:ext uri="{FF2B5EF4-FFF2-40B4-BE49-F238E27FC236}">
                <a16:creationId xmlns:a16="http://schemas.microsoft.com/office/drawing/2014/main" id="{B1D120C0-B470-E4B1-A0F9-453A9423D7CC}"/>
              </a:ext>
            </a:extLst>
          </p:cNvPr>
          <p:cNvPicPr>
            <a:picLocks noChangeAspect="1"/>
          </p:cNvPicPr>
          <p:nvPr/>
        </p:nvPicPr>
        <p:blipFill rotWithShape="1">
          <a:blip r:embed="rId5"/>
          <a:srcRect t="19824" r="43095" b="53015"/>
          <a:stretch/>
        </p:blipFill>
        <p:spPr>
          <a:xfrm>
            <a:off x="512838" y="2770294"/>
            <a:ext cx="9685867" cy="2600460"/>
          </a:xfrm>
          <a:prstGeom prst="rect">
            <a:avLst/>
          </a:prstGeom>
        </p:spPr>
      </p:pic>
      <p:pic>
        <p:nvPicPr>
          <p:cNvPr id="8" name="Audio 7">
            <a:hlinkClick r:id="" action="ppaction://media"/>
            <a:extLst>
              <a:ext uri="{FF2B5EF4-FFF2-40B4-BE49-F238E27FC236}">
                <a16:creationId xmlns:a16="http://schemas.microsoft.com/office/drawing/2014/main" id="{E62D825E-C786-E75D-1525-6490C6436F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8225555"/>
      </p:ext>
    </p:extLst>
  </p:cSld>
  <p:clrMapOvr>
    <a:masterClrMapping/>
  </p:clrMapOvr>
  <mc:AlternateContent xmlns:mc="http://schemas.openxmlformats.org/markup-compatibility/2006">
    <mc:Choice xmlns:p14="http://schemas.microsoft.com/office/powerpoint/2010/main" Requires="p14">
      <p:transition spd="slow" p14:dur="2000" advTm="5614"/>
    </mc:Choice>
    <mc:Fallback>
      <p:transition spd="slow" advTm="5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9BE0-CA9D-9F2B-E01B-2A48AFF3BFF8}"/>
              </a:ext>
            </a:extLst>
          </p:cNvPr>
          <p:cNvSpPr>
            <a:spLocks noGrp="1"/>
          </p:cNvSpPr>
          <p:nvPr>
            <p:ph type="title"/>
          </p:nvPr>
        </p:nvSpPr>
        <p:spPr/>
        <p:txBody>
          <a:bodyPr/>
          <a:lstStyle/>
          <a:p>
            <a:r>
              <a:rPr lang="en-US" dirty="0" err="1"/>
              <a:t>CanAddFiveValuesToVector</a:t>
            </a:r>
            <a:endParaRPr lang="en-US" dirty="0"/>
          </a:p>
        </p:txBody>
      </p:sp>
      <p:sp>
        <p:nvSpPr>
          <p:cNvPr id="3" name="Text Placeholder 2">
            <a:extLst>
              <a:ext uri="{FF2B5EF4-FFF2-40B4-BE49-F238E27FC236}">
                <a16:creationId xmlns:a16="http://schemas.microsoft.com/office/drawing/2014/main" id="{80668167-4BB1-F118-6652-D4525694FED7}"/>
              </a:ext>
            </a:extLst>
          </p:cNvPr>
          <p:cNvSpPr>
            <a:spLocks noGrp="1"/>
          </p:cNvSpPr>
          <p:nvPr>
            <p:ph type="body" idx="1"/>
          </p:nvPr>
        </p:nvSpPr>
        <p:spPr/>
        <p:txBody>
          <a:bodyPr/>
          <a:lstStyle/>
          <a:p>
            <a:r>
              <a:rPr lang="en-US" dirty="0"/>
              <a:t>Unit Test and Result</a:t>
            </a:r>
          </a:p>
          <a:p>
            <a:endParaRPr lang="en-US" dirty="0"/>
          </a:p>
        </p:txBody>
      </p:sp>
      <p:pic>
        <p:nvPicPr>
          <p:cNvPr id="5" name="Picture 4">
            <a:extLst>
              <a:ext uri="{FF2B5EF4-FFF2-40B4-BE49-F238E27FC236}">
                <a16:creationId xmlns:a16="http://schemas.microsoft.com/office/drawing/2014/main" id="{1B0ED651-66CE-3A90-6967-FC48508A8C62}"/>
              </a:ext>
            </a:extLst>
          </p:cNvPr>
          <p:cNvPicPr>
            <a:picLocks noChangeAspect="1"/>
          </p:cNvPicPr>
          <p:nvPr/>
        </p:nvPicPr>
        <p:blipFill rotWithShape="1">
          <a:blip r:embed="rId4"/>
          <a:srcRect l="5079" t="32663" r="57382" b="64584"/>
          <a:stretch/>
        </p:blipFill>
        <p:spPr>
          <a:xfrm>
            <a:off x="812800" y="5491237"/>
            <a:ext cx="9881704" cy="407637"/>
          </a:xfrm>
          <a:prstGeom prst="rect">
            <a:avLst/>
          </a:prstGeom>
        </p:spPr>
      </p:pic>
      <p:pic>
        <p:nvPicPr>
          <p:cNvPr id="7" name="Picture 6">
            <a:extLst>
              <a:ext uri="{FF2B5EF4-FFF2-40B4-BE49-F238E27FC236}">
                <a16:creationId xmlns:a16="http://schemas.microsoft.com/office/drawing/2014/main" id="{E39D99A6-A084-9272-C9BF-C24DA5FEEAF0}"/>
              </a:ext>
            </a:extLst>
          </p:cNvPr>
          <p:cNvPicPr>
            <a:picLocks noChangeAspect="1"/>
          </p:cNvPicPr>
          <p:nvPr/>
        </p:nvPicPr>
        <p:blipFill rotWithShape="1">
          <a:blip r:embed="rId5"/>
          <a:srcRect t="19189" r="54365" b="54215"/>
          <a:stretch/>
        </p:blipFill>
        <p:spPr>
          <a:xfrm>
            <a:off x="416075" y="2757715"/>
            <a:ext cx="7542591" cy="2472658"/>
          </a:xfrm>
          <a:prstGeom prst="rect">
            <a:avLst/>
          </a:prstGeom>
        </p:spPr>
      </p:pic>
      <p:pic>
        <p:nvPicPr>
          <p:cNvPr id="8" name="Audio 7">
            <a:hlinkClick r:id="" action="ppaction://media"/>
            <a:extLst>
              <a:ext uri="{FF2B5EF4-FFF2-40B4-BE49-F238E27FC236}">
                <a16:creationId xmlns:a16="http://schemas.microsoft.com/office/drawing/2014/main" id="{E4F33417-EFE0-DD17-D951-48C03F887F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0001402"/>
      </p:ext>
    </p:extLst>
  </p:cSld>
  <p:clrMapOvr>
    <a:masterClrMapping/>
  </p:clrMapOvr>
  <mc:AlternateContent xmlns:mc="http://schemas.openxmlformats.org/markup-compatibility/2006">
    <mc:Choice xmlns:p14="http://schemas.microsoft.com/office/powerpoint/2010/main" Requires="p14">
      <p:transition spd="slow" p14:dur="2000" advTm="4204"/>
    </mc:Choice>
    <mc:Fallback>
      <p:transition spd="slow" advTm="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E2B6-00F0-50E6-8C5C-073928780571}"/>
              </a:ext>
            </a:extLst>
          </p:cNvPr>
          <p:cNvSpPr>
            <a:spLocks noGrp="1"/>
          </p:cNvSpPr>
          <p:nvPr>
            <p:ph type="title"/>
          </p:nvPr>
        </p:nvSpPr>
        <p:spPr/>
        <p:txBody>
          <a:bodyPr/>
          <a:lstStyle/>
          <a:p>
            <a:r>
              <a:rPr lang="en-US" dirty="0" err="1"/>
              <a:t>CanResizeIncreaseCollection</a:t>
            </a:r>
            <a:endParaRPr lang="en-US" dirty="0"/>
          </a:p>
        </p:txBody>
      </p:sp>
      <p:sp>
        <p:nvSpPr>
          <p:cNvPr id="3" name="Text Placeholder 2">
            <a:extLst>
              <a:ext uri="{FF2B5EF4-FFF2-40B4-BE49-F238E27FC236}">
                <a16:creationId xmlns:a16="http://schemas.microsoft.com/office/drawing/2014/main" id="{B85466FD-ADAC-DE3C-E644-DD89A7FD27E5}"/>
              </a:ext>
            </a:extLst>
          </p:cNvPr>
          <p:cNvSpPr>
            <a:spLocks noGrp="1"/>
          </p:cNvSpPr>
          <p:nvPr>
            <p:ph type="body" idx="1"/>
          </p:nvPr>
        </p:nvSpPr>
        <p:spPr/>
        <p:txBody>
          <a:bodyPr/>
          <a:lstStyle/>
          <a:p>
            <a:r>
              <a:rPr lang="en-US" dirty="0"/>
              <a:t>Unit Test and Result</a:t>
            </a:r>
          </a:p>
          <a:p>
            <a:endParaRPr lang="en-US" dirty="0"/>
          </a:p>
        </p:txBody>
      </p:sp>
      <p:pic>
        <p:nvPicPr>
          <p:cNvPr id="7" name="Picture 6">
            <a:extLst>
              <a:ext uri="{FF2B5EF4-FFF2-40B4-BE49-F238E27FC236}">
                <a16:creationId xmlns:a16="http://schemas.microsoft.com/office/drawing/2014/main" id="{6167A404-43D1-BC80-3E34-52CA26342DE3}"/>
              </a:ext>
            </a:extLst>
          </p:cNvPr>
          <p:cNvPicPr>
            <a:picLocks noChangeAspect="1"/>
          </p:cNvPicPr>
          <p:nvPr/>
        </p:nvPicPr>
        <p:blipFill rotWithShape="1">
          <a:blip r:embed="rId4"/>
          <a:srcRect t="21093" r="60635" b="52452"/>
          <a:stretch/>
        </p:blipFill>
        <p:spPr>
          <a:xfrm>
            <a:off x="899885" y="2786742"/>
            <a:ext cx="6778171" cy="2562313"/>
          </a:xfrm>
          <a:prstGeom prst="rect">
            <a:avLst/>
          </a:prstGeom>
        </p:spPr>
      </p:pic>
      <p:pic>
        <p:nvPicPr>
          <p:cNvPr id="9" name="Picture 8">
            <a:extLst>
              <a:ext uri="{FF2B5EF4-FFF2-40B4-BE49-F238E27FC236}">
                <a16:creationId xmlns:a16="http://schemas.microsoft.com/office/drawing/2014/main" id="{5DAD684B-B69D-47E6-2679-5DF54BF0EAD6}"/>
              </a:ext>
            </a:extLst>
          </p:cNvPr>
          <p:cNvPicPr>
            <a:picLocks noChangeAspect="1"/>
          </p:cNvPicPr>
          <p:nvPr/>
        </p:nvPicPr>
        <p:blipFill rotWithShape="1">
          <a:blip r:embed="rId5"/>
          <a:srcRect l="4802" t="45433" r="44008" b="51887"/>
          <a:stretch/>
        </p:blipFill>
        <p:spPr>
          <a:xfrm>
            <a:off x="899884" y="6034836"/>
            <a:ext cx="10897319" cy="321007"/>
          </a:xfrm>
          <a:prstGeom prst="rect">
            <a:avLst/>
          </a:prstGeom>
        </p:spPr>
      </p:pic>
      <p:pic>
        <p:nvPicPr>
          <p:cNvPr id="6" name="Audio 5">
            <a:hlinkClick r:id="" action="ppaction://media"/>
            <a:extLst>
              <a:ext uri="{FF2B5EF4-FFF2-40B4-BE49-F238E27FC236}">
                <a16:creationId xmlns:a16="http://schemas.microsoft.com/office/drawing/2014/main" id="{2BDE167A-38AD-14BC-8A48-1B4D87F242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2943461"/>
      </p:ext>
    </p:extLst>
  </p:cSld>
  <p:clrMapOvr>
    <a:masterClrMapping/>
  </p:clrMapOvr>
  <mc:AlternateContent xmlns:mc="http://schemas.openxmlformats.org/markup-compatibility/2006">
    <mc:Choice xmlns:p14="http://schemas.microsoft.com/office/powerpoint/2010/main" Requires="p14">
      <p:transition spd="slow" p14:dur="2000" advTm="5171"/>
    </mc:Choice>
    <mc:Fallback>
      <p:transition spd="slow" advTm="5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7C635FA-40DE-A5CE-3BF6-27DDE06DE50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8"/>
    </mc:Choice>
    <mc:Fallback>
      <p:transition spd="slow" advTm="2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dirty="0"/>
              <a:t>“In a nutshell, </a:t>
            </a:r>
            <a:r>
              <a:rPr lang="en-US" dirty="0" err="1"/>
              <a:t>DevSecOps</a:t>
            </a:r>
            <a:r>
              <a:rPr lang="en-US" dirty="0"/>
              <a:t> pipelines are automated workflows that incorporate security practices throughout the development lifecycle. These pipelines integrate security controls, testing, and monitoring at every stage, ensuring that security is not an afterthought but an inherent part of the development process.”</a:t>
            </a:r>
          </a:p>
          <a:p>
            <a:pPr marL="457200" lvl="1" indent="0" algn="l" rtl="0">
              <a:lnSpc>
                <a:spcPct val="90000"/>
              </a:lnSpc>
              <a:spcBef>
                <a:spcPts val="0"/>
              </a:spcBef>
              <a:spcAft>
                <a:spcPts val="0"/>
              </a:spcAft>
              <a:buClr>
                <a:schemeClr val="lt1"/>
              </a:buClr>
              <a:buSzPts val="2000"/>
              <a:buNone/>
            </a:pPr>
            <a:r>
              <a:rPr lang="en-US" dirty="0"/>
              <a:t>(Yuga)</a:t>
            </a:r>
          </a:p>
          <a:p>
            <a:pPr marL="457200" lvl="1" indent="0" algn="l" rtl="0">
              <a:lnSpc>
                <a:spcPct val="90000"/>
              </a:lnSpc>
              <a:spcBef>
                <a:spcPts val="0"/>
              </a:spcBef>
              <a:spcAft>
                <a:spcPts val="0"/>
              </a:spcAft>
              <a:buClr>
                <a:schemeClr val="lt1"/>
              </a:buClr>
              <a:buSzPts val="2000"/>
              <a:buNone/>
            </a:pPr>
            <a:endParaRPr lang="en-US" dirty="0"/>
          </a:p>
          <a:p>
            <a:pPr marL="800100" lvl="1">
              <a:spcBef>
                <a:spcPts val="0"/>
              </a:spcBef>
              <a:buSzPts val="2000"/>
            </a:pPr>
            <a:r>
              <a:rPr lang="en-US" dirty="0" err="1"/>
              <a:t>Parasoft</a:t>
            </a:r>
            <a:r>
              <a:rPr lang="en-US" dirty="0"/>
              <a:t> is a tool that can be used to help in the </a:t>
            </a:r>
            <a:r>
              <a:rPr lang="en-US" dirty="0" err="1"/>
              <a:t>DevSecOps</a:t>
            </a:r>
            <a:r>
              <a:rPr lang="en-US" dirty="0"/>
              <a:t> pipeline</a:t>
            </a:r>
          </a:p>
          <a:p>
            <a:pPr marL="1257300" lvl="2">
              <a:spcBef>
                <a:spcPts val="0"/>
              </a:spcBef>
              <a:buSzPts val="2000"/>
            </a:pPr>
            <a:r>
              <a:rPr lang="en-US" dirty="0"/>
              <a:t>It can help in the “Verify and Test” phase as it comes with many helpful tools</a:t>
            </a:r>
          </a:p>
          <a:p>
            <a:pPr marL="1714500" lvl="3">
              <a:spcBef>
                <a:spcPts val="0"/>
              </a:spcBef>
              <a:buSzPts val="2000"/>
            </a:pPr>
            <a:r>
              <a:rPr lang="en-US" dirty="0"/>
              <a:t>Static Code Analysis</a:t>
            </a:r>
          </a:p>
          <a:p>
            <a:pPr marL="1714500" lvl="3">
              <a:spcBef>
                <a:spcPts val="0"/>
              </a:spcBef>
              <a:buSzPts val="2000"/>
            </a:pPr>
            <a:r>
              <a:rPr lang="en-US" dirty="0"/>
              <a:t>Unit Testing</a:t>
            </a:r>
          </a:p>
          <a:p>
            <a:pPr marL="1714500" lvl="3">
              <a:spcBef>
                <a:spcPts val="0"/>
              </a:spcBef>
              <a:buSzPts val="2000"/>
            </a:pPr>
            <a:r>
              <a:rPr lang="en-US" dirty="0"/>
              <a:t>Functional Safety Compliance</a:t>
            </a:r>
          </a:p>
          <a:p>
            <a:pPr marL="1257300" lvl="2">
              <a:spcBef>
                <a:spcPts val="0"/>
              </a:spcBef>
              <a:buSzPts val="2000"/>
            </a:pPr>
            <a:r>
              <a:rPr lang="en-US" dirty="0"/>
              <a:t>It can help with the “Monitor and Detect” phase</a:t>
            </a:r>
          </a:p>
          <a:p>
            <a:pPr marL="1714500" lvl="3">
              <a:spcBef>
                <a:spcPts val="0"/>
              </a:spcBef>
              <a:buSzPts val="2000"/>
            </a:pPr>
            <a:r>
              <a:rPr lang="en-US" dirty="0"/>
              <a:t>Structural Code Coverage</a:t>
            </a:r>
          </a:p>
          <a:p>
            <a:pPr marL="1714500" lvl="3">
              <a:spcBef>
                <a:spcPts val="0"/>
              </a:spcBef>
              <a:buSzPts val="2000"/>
            </a:pPr>
            <a:r>
              <a:rPr lang="en-US" dirty="0"/>
              <a:t>Requirements Traceability</a:t>
            </a:r>
          </a:p>
          <a:p>
            <a:pPr marL="1714500" lvl="3">
              <a:spcBef>
                <a:spcPts val="0"/>
              </a:spcBef>
              <a:buSzPts val="2000"/>
            </a:pPr>
            <a:r>
              <a:rPr lang="en-US" dirty="0"/>
              <a:t>Report and Analytics</a:t>
            </a:r>
          </a:p>
          <a:p>
            <a:pPr marL="1371600" lvl="3" indent="0">
              <a:spcBef>
                <a:spcPts val="0"/>
              </a:spcBef>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a:t>	(</a:t>
            </a:r>
            <a:r>
              <a:rPr lang="en-US" dirty="0" err="1"/>
              <a:t>Parasoft</a:t>
            </a:r>
            <a:r>
              <a:rPr lang="en-US" dirty="0"/>
              <a: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C6925CF-A3DA-70FE-2886-0F36B614F78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14"/>
    </mc:Choice>
    <mc:Fallback>
      <p:transition spd="slow" advTm="39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Act Now:</a:t>
            </a:r>
          </a:p>
          <a:p>
            <a:pPr marL="685800" lvl="1" indent="-228600">
              <a:spcBef>
                <a:spcPts val="0"/>
              </a:spcBef>
              <a:buSzPts val="2000"/>
            </a:pPr>
            <a:r>
              <a:rPr lang="en-US" dirty="0"/>
              <a:t>Helps to fix problems earlier in the life cycle and may save time in the future</a:t>
            </a:r>
          </a:p>
          <a:p>
            <a:pPr marL="685800" lvl="1" indent="-228600">
              <a:spcBef>
                <a:spcPts val="0"/>
              </a:spcBef>
              <a:buSzPts val="2000"/>
            </a:pPr>
            <a:r>
              <a:rPr lang="en-US" dirty="0"/>
              <a:t>May make development time longer in the beginning </a:t>
            </a:r>
          </a:p>
          <a:p>
            <a:pPr marL="457200" lvl="1" indent="0">
              <a:spcBef>
                <a:spcPts val="0"/>
              </a:spcBef>
              <a:buSzPts val="2000"/>
              <a:buNone/>
            </a:pPr>
            <a:r>
              <a:rPr lang="en-US" dirty="0"/>
              <a:t> </a:t>
            </a:r>
          </a:p>
          <a:p>
            <a:pPr marL="342900">
              <a:spcBef>
                <a:spcPts val="0"/>
              </a:spcBef>
              <a:buSzPts val="2000"/>
            </a:pPr>
            <a:r>
              <a:rPr lang="en-US" dirty="0"/>
              <a:t>Wait</a:t>
            </a:r>
          </a:p>
          <a:p>
            <a:pPr marL="800100" lvl="1">
              <a:spcBef>
                <a:spcPts val="0"/>
              </a:spcBef>
              <a:buSzPts val="2000"/>
            </a:pPr>
            <a:r>
              <a:rPr lang="en-US" dirty="0"/>
              <a:t>Possibility for the vulnerabilities to be worse since you waited until later in the life cycle</a:t>
            </a:r>
          </a:p>
          <a:p>
            <a:pPr marL="800100" lvl="1">
              <a:spcBef>
                <a:spcPts val="0"/>
              </a:spcBef>
              <a:buSzPts val="2000"/>
            </a:pPr>
            <a:r>
              <a:rPr lang="en-US" dirty="0"/>
              <a:t>Can possibly save some development time in the end</a:t>
            </a:r>
          </a:p>
          <a:p>
            <a:pPr marL="342900">
              <a:spcBef>
                <a:spcPts val="0"/>
              </a:spcBef>
              <a:buSzPts val="2000"/>
            </a:pPr>
            <a:r>
              <a:rPr lang="en-US" dirty="0"/>
              <a:t>Steps to be Taken:</a:t>
            </a:r>
          </a:p>
          <a:p>
            <a:pPr marL="800100" lvl="1">
              <a:spcBef>
                <a:spcPts val="0"/>
              </a:spcBef>
              <a:buSzPts val="2000"/>
            </a:pPr>
            <a:r>
              <a:rPr lang="en-US" dirty="0"/>
              <a:t>Always act now as it has the best chance to completely secure the code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D4CEF74-4C3F-EB7E-52A3-47B271F39A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98"/>
    </mc:Choice>
    <mc:Fallback>
      <p:transition spd="slow" advTm="2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pPr>
            <a:r>
              <a:rPr lang="en-US" sz="2600" dirty="0"/>
              <a:t>Periodically check the permissions and make sure everything is as it should be</a:t>
            </a:r>
          </a:p>
          <a:p>
            <a:pPr marL="1143000" lvl="2" indent="-228600" algn="l" rtl="0">
              <a:lnSpc>
                <a:spcPct val="90000"/>
              </a:lnSpc>
              <a:spcBef>
                <a:spcPts val="0"/>
              </a:spcBef>
              <a:spcAft>
                <a:spcPts val="0"/>
              </a:spcAft>
              <a:buClr>
                <a:schemeClr val="lt1"/>
              </a:buClr>
              <a:buSzPts val="1800"/>
              <a:buChar char="•"/>
            </a:pPr>
            <a:endParaRPr lang="en-US" sz="2400" dirty="0"/>
          </a:p>
          <a:p>
            <a:pPr marL="685800" lvl="1" indent="-228600">
              <a:spcBef>
                <a:spcPts val="0"/>
              </a:spcBef>
            </a:pPr>
            <a:r>
              <a:rPr lang="en-US" sz="2600" dirty="0"/>
              <a:t>Periodically conduct unit tests to make sure everything is running as it should be</a:t>
            </a:r>
          </a:p>
          <a:p>
            <a:pPr marL="685800" lvl="1" indent="-228600">
              <a:spcBef>
                <a:spcPts val="0"/>
              </a:spcBef>
            </a:pPr>
            <a:endParaRPr lang="en-US" sz="2600" dirty="0"/>
          </a:p>
          <a:p>
            <a:pPr marL="685800" lvl="1" indent="-228600">
              <a:spcBef>
                <a:spcPts val="0"/>
              </a:spcBef>
            </a:pPr>
            <a:r>
              <a:rPr lang="en-US" sz="2600" dirty="0"/>
              <a:t>Use </a:t>
            </a:r>
            <a:r>
              <a:rPr lang="en-US" sz="2600" dirty="0" err="1"/>
              <a:t>Parasoft</a:t>
            </a:r>
            <a:r>
              <a:rPr lang="en-US" sz="2600" dirty="0"/>
              <a:t> for better management and </a:t>
            </a:r>
            <a:r>
              <a:rPr lang="en-US" sz="2600" dirty="0" err="1"/>
              <a:t>autmotion</a:t>
            </a:r>
            <a:endParaRPr lang="en-US" sz="2600" dirty="0"/>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B113225-AA7A-01B7-F8C3-4FA1366FFD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07"/>
    </mc:Choice>
    <mc:Fallback>
      <p:transition spd="slow" advTm="1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To prevent future problems:</a:t>
            </a:r>
          </a:p>
          <a:p>
            <a:pPr marL="0" lvl="0" indent="0" algn="l" rtl="0">
              <a:lnSpc>
                <a:spcPct val="90000"/>
              </a:lnSpc>
              <a:spcBef>
                <a:spcPts val="0"/>
              </a:spcBef>
              <a:spcAft>
                <a:spcPts val="0"/>
              </a:spcAft>
              <a:buClr>
                <a:schemeClr val="lt1"/>
              </a:buClr>
              <a:buSzPts val="2200"/>
              <a:buNone/>
            </a:pPr>
            <a:endParaRPr lang="en-US" dirty="0"/>
          </a:p>
          <a:p>
            <a:pPr marL="685800" lvl="1" indent="-228600">
              <a:spcBef>
                <a:spcPts val="0"/>
              </a:spcBef>
              <a:buSzPts val="2200"/>
            </a:pPr>
            <a:r>
              <a:rPr lang="en-US" dirty="0"/>
              <a:t>Utilize the standards that have been outlined</a:t>
            </a:r>
          </a:p>
          <a:p>
            <a:pPr marL="685800" lvl="1" indent="-228600">
              <a:spcBef>
                <a:spcPts val="0"/>
              </a:spcBef>
              <a:buSzPts val="2200"/>
            </a:pPr>
            <a:endParaRPr lang="en-US" dirty="0"/>
          </a:p>
          <a:p>
            <a:pPr marL="685800" lvl="1" indent="-228600">
              <a:spcBef>
                <a:spcPts val="0"/>
              </a:spcBef>
              <a:buSzPts val="2200"/>
            </a:pPr>
            <a:endParaRPr lang="en-US" dirty="0"/>
          </a:p>
          <a:p>
            <a:pPr marL="685800" lvl="1" indent="-228600">
              <a:spcBef>
                <a:spcPts val="0"/>
              </a:spcBef>
              <a:buSzPts val="2200"/>
            </a:pPr>
            <a:r>
              <a:rPr lang="en-US" dirty="0"/>
              <a:t>Make sure there are good unit tests in place</a:t>
            </a:r>
          </a:p>
          <a:p>
            <a:pPr marL="685800" lvl="1" indent="-228600">
              <a:spcBef>
                <a:spcPts val="0"/>
              </a:spcBef>
              <a:buSzPts val="2200"/>
            </a:pPr>
            <a:endParaRPr lang="en-US" dirty="0"/>
          </a:p>
          <a:p>
            <a:pPr marL="685800" lvl="1" indent="-228600">
              <a:spcBef>
                <a:spcPts val="0"/>
              </a:spcBef>
              <a:buSzPts val="2200"/>
            </a:pPr>
            <a:r>
              <a:rPr lang="en-US" dirty="0"/>
              <a:t>Conduct periodic audits of the project (Permissions, Logs)</a:t>
            </a:r>
          </a:p>
          <a:p>
            <a:pPr marL="685800" lvl="1" indent="-228600">
              <a:spcBef>
                <a:spcPts val="0"/>
              </a:spcBef>
              <a:buSzPts val="2200"/>
            </a:pPr>
            <a:endParaRPr lang="en-US" dirty="0"/>
          </a:p>
          <a:p>
            <a:pPr marL="0" indent="0">
              <a:spcBef>
                <a:spcPts val="0"/>
              </a:spcBef>
              <a:buSzPts val="2200"/>
              <a:buNone/>
            </a:pPr>
            <a:r>
              <a:rPr lang="en-US" dirty="0"/>
              <a:t>Doing these things will help make sure that the project is secure now and in the future.</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73FC8FA-CB1F-692D-D600-2C1A6AF2B37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33"/>
    </mc:Choice>
    <mc:Fallback>
      <p:transition spd="slow" advTm="2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Yuga. (2024, April 7). What is </a:t>
            </a:r>
            <a:r>
              <a:rPr lang="en-US" dirty="0" err="1"/>
              <a:t>DevSecOps</a:t>
            </a:r>
            <a:r>
              <a:rPr lang="en-US" dirty="0"/>
              <a:t> pipelines? - Comprehensive guide - Practical </a:t>
            </a:r>
            <a:r>
              <a:rPr lang="en-US" dirty="0" err="1"/>
              <a:t>DevSecOps</a:t>
            </a:r>
            <a:r>
              <a:rPr lang="en-US" dirty="0"/>
              <a:t>. Practical </a:t>
            </a:r>
            <a:r>
              <a:rPr lang="en-US" dirty="0" err="1"/>
              <a:t>DevSecOps</a:t>
            </a:r>
            <a:r>
              <a:rPr lang="en-US" dirty="0"/>
              <a:t>. </a:t>
            </a:r>
            <a:r>
              <a:rPr lang="en-US" dirty="0">
                <a:hlinkClick r:id="rId6"/>
              </a:rPr>
              <a:t>https://www.practical-devsecops.com/what-is-devsecops-pipelines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Parasoft</a:t>
            </a:r>
            <a:r>
              <a:rPr lang="en-US" dirty="0"/>
              <a:t>. (2024, April 4). </a:t>
            </a:r>
            <a:r>
              <a:rPr lang="en-US" dirty="0" err="1"/>
              <a:t>Parasoft</a:t>
            </a:r>
            <a:r>
              <a:rPr lang="en-US" dirty="0"/>
              <a:t>. </a:t>
            </a:r>
            <a:r>
              <a:rPr lang="en-US" dirty="0">
                <a:hlinkClick r:id="rId7"/>
              </a:rPr>
              <a:t>https://www.parasoft.com/</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A9275C1-B2B5-1E4F-77E5-2987A64C2FB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0"/>
    </mc:Choice>
    <mc:Fallback>
      <p:transition spd="slow" advTm="4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852653"/>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security policy was created to explain the more common issues and vulnerabilities found. Also to show how to fix these </a:t>
            </a:r>
            <a:r>
              <a:rPr lang="en-US"/>
              <a:t>issues using the </a:t>
            </a:r>
            <a:r>
              <a:rPr lang="en-US" dirty="0"/>
              <a:t>defense in Depth method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74CEA477-2937-38AB-4B65-38205F98D30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28"/>
    </mc:Choice>
    <mc:Fallback>
      <p:transition spd="slow" advTm="1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183496162"/>
              </p:ext>
            </p:extLst>
          </p:nvPr>
        </p:nvGraphicFramePr>
        <p:xfrm>
          <a:off x="3171900" y="2561050"/>
          <a:ext cx="7835225" cy="4234699"/>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4019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STD-004-J</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STD-001-C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STD-006-C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STD-010-J</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84009">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STD-003-C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STD-004-J</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STD-008-CPP</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STD-001-C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STD-003-C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STD-006-C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STD-010-J</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B31602E5-A306-3F32-8C4C-8B02DD86EC3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56"/>
    </mc:Choice>
    <mc:Fallback>
      <p:transition spd="slow" advTm="1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 STD-001-C, STD-002-C</a:t>
            </a:r>
          </a:p>
          <a:p>
            <a:pPr marL="228600" lvl="0" indent="-228600" algn="l" rtl="0">
              <a:lnSpc>
                <a:spcPct val="90000"/>
              </a:lnSpc>
              <a:spcBef>
                <a:spcPts val="0"/>
              </a:spcBef>
              <a:spcAft>
                <a:spcPts val="0"/>
              </a:spcAft>
              <a:buClr>
                <a:schemeClr val="lt1"/>
              </a:buClr>
              <a:buSzPts val="2200"/>
              <a:buChar char="•"/>
            </a:pPr>
            <a:r>
              <a:rPr lang="en-US" dirty="0"/>
              <a:t>Heed compiler warnings: STD-005-CPP</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STD-004-J</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 STD-004-J</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 STD-008-CPP, STD-009-CPP</a:t>
            </a:r>
          </a:p>
          <a:p>
            <a:pPr marL="228600" lvl="0" indent="-228600" algn="l" rtl="0">
              <a:lnSpc>
                <a:spcPct val="90000"/>
              </a:lnSpc>
              <a:spcBef>
                <a:spcPts val="0"/>
              </a:spcBef>
              <a:spcAft>
                <a:spcPts val="0"/>
              </a:spcAft>
              <a:buClr>
                <a:schemeClr val="lt1"/>
              </a:buClr>
              <a:buSzPts val="2200"/>
              <a:buChar char="•"/>
            </a:pPr>
            <a:r>
              <a:rPr lang="en-US" dirty="0"/>
              <a:t>Adopt a Secure coding Standard: STD-003-C, STD-005-CPP, STD-006-C, STD-007-CPP, STD-009-CPP, STD-010-J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EC83269-CB50-E9EA-2D51-629580030C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767"/>
    </mc:Choice>
    <mc:Fallback>
      <p:transition spd="slow" advTm="30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list is in order of most severe to least severe and most likely to least likely. The most severe standards should be taken care of first for best results.</a:t>
            </a:r>
          </a:p>
          <a:p>
            <a:pPr marL="228600" lvl="0" indent="-228600" algn="l" rtl="0">
              <a:lnSpc>
                <a:spcPct val="90000"/>
              </a:lnSpc>
              <a:spcBef>
                <a:spcPts val="0"/>
              </a:spcBef>
              <a:spcAft>
                <a:spcPts val="0"/>
              </a:spcAft>
              <a:buClr>
                <a:schemeClr val="lt1"/>
              </a:buClr>
              <a:buSzPts val="2000"/>
              <a:buChar char="•"/>
            </a:pPr>
            <a:r>
              <a:rPr lang="en-US" sz="2000" dirty="0"/>
              <a:t>1. STD-004-J: Severity is high, and Likelihood is Likely so it should be taken care of first.</a:t>
            </a:r>
          </a:p>
          <a:p>
            <a:pPr marL="228600" lvl="0" indent="-228600" algn="l" rtl="0">
              <a:lnSpc>
                <a:spcPct val="90000"/>
              </a:lnSpc>
              <a:spcBef>
                <a:spcPts val="0"/>
              </a:spcBef>
              <a:spcAft>
                <a:spcPts val="0"/>
              </a:spcAft>
              <a:buClr>
                <a:schemeClr val="lt1"/>
              </a:buClr>
              <a:buSzPts val="2000"/>
              <a:buChar char="•"/>
            </a:pPr>
            <a:r>
              <a:rPr lang="en-US" sz="2000" dirty="0"/>
              <a:t>2. STD-002-C: Severity is high, and likelihood is probable</a:t>
            </a:r>
          </a:p>
          <a:p>
            <a:pPr marL="228600" lvl="0" indent="-228600" algn="l" rtl="0">
              <a:lnSpc>
                <a:spcPct val="90000"/>
              </a:lnSpc>
              <a:spcBef>
                <a:spcPts val="0"/>
              </a:spcBef>
              <a:spcAft>
                <a:spcPts val="0"/>
              </a:spcAft>
              <a:buClr>
                <a:schemeClr val="lt1"/>
              </a:buClr>
              <a:buSzPts val="2000"/>
              <a:buChar char="•"/>
            </a:pPr>
            <a:r>
              <a:rPr lang="en-US" sz="2000" dirty="0"/>
              <a:t>3. STD-005-CPP Severity is medium, and likelihood is probable, so it takes precedent over less likely medium severities.</a:t>
            </a:r>
          </a:p>
          <a:p>
            <a:pPr marL="228600" lvl="0" indent="-228600" algn="l" rtl="0">
              <a:lnSpc>
                <a:spcPct val="90000"/>
              </a:lnSpc>
              <a:spcBef>
                <a:spcPts val="0"/>
              </a:spcBef>
              <a:spcAft>
                <a:spcPts val="0"/>
              </a:spcAft>
              <a:buClr>
                <a:schemeClr val="lt1"/>
              </a:buClr>
              <a:buSzPts val="2000"/>
              <a:buChar char="•"/>
            </a:pPr>
            <a:r>
              <a:rPr lang="en-US" sz="2000" dirty="0"/>
              <a:t>4. STD-003-C: Severity is medium, and likelihood is unlikely</a:t>
            </a:r>
          </a:p>
          <a:p>
            <a:pPr marL="228600" lvl="0" indent="-228600" algn="l" rtl="0">
              <a:lnSpc>
                <a:spcPct val="90000"/>
              </a:lnSpc>
              <a:spcBef>
                <a:spcPts val="0"/>
              </a:spcBef>
              <a:spcAft>
                <a:spcPts val="0"/>
              </a:spcAft>
              <a:buClr>
                <a:schemeClr val="lt1"/>
              </a:buClr>
              <a:buSzPts val="2000"/>
              <a:buChar char="•"/>
            </a:pPr>
            <a:r>
              <a:rPr lang="en-US" sz="2000" dirty="0"/>
              <a:t>5. STD-008-CPP: Severity is low, and likelihood is likely it takes </a:t>
            </a:r>
            <a:r>
              <a:rPr lang="en-US" sz="2000" dirty="0" err="1"/>
              <a:t>precend</a:t>
            </a:r>
            <a:r>
              <a:rPr lang="en-US" sz="2000" dirty="0"/>
              <a:t> over other low severities.</a:t>
            </a:r>
          </a:p>
          <a:p>
            <a:pPr marL="228600" lvl="0" indent="-228600" algn="l" rtl="0">
              <a:lnSpc>
                <a:spcPct val="90000"/>
              </a:lnSpc>
              <a:spcBef>
                <a:spcPts val="0"/>
              </a:spcBef>
              <a:spcAft>
                <a:spcPts val="0"/>
              </a:spcAft>
              <a:buClr>
                <a:schemeClr val="lt1"/>
              </a:buClr>
              <a:buSzPts val="2000"/>
              <a:buChar char="•"/>
            </a:pPr>
            <a:r>
              <a:rPr lang="en-US" sz="2000" dirty="0"/>
              <a:t>6. STD-007-CPP: Severity is Low, and likelihood is probable</a:t>
            </a:r>
          </a:p>
          <a:p>
            <a:pPr marL="228600" lvl="0" indent="-228600" algn="l" rtl="0">
              <a:lnSpc>
                <a:spcPct val="90000"/>
              </a:lnSpc>
              <a:spcBef>
                <a:spcPts val="0"/>
              </a:spcBef>
              <a:spcAft>
                <a:spcPts val="0"/>
              </a:spcAft>
              <a:buClr>
                <a:schemeClr val="lt1"/>
              </a:buClr>
              <a:buSzPts val="2000"/>
              <a:buChar char="•"/>
            </a:pPr>
            <a:r>
              <a:rPr lang="en-US" sz="2000" dirty="0"/>
              <a:t>7, 8, 9,10. STD-001-C, STD-006-C, STD-009-CPP, STD-010-J: Severity is low, and likelihood is unlikely. These two metrics are tied with each these last few, so they are grouped together</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DF78D99-09DF-42B9-B0E8-08FC2496B0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031"/>
    </mc:Choice>
    <mc:Fallback>
      <p:transition spd="slow" advTm="62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buSzPts val="1600"/>
            </a:pPr>
            <a:r>
              <a:rPr lang="en-US" sz="2400" dirty="0">
                <a:effectLst/>
                <a:latin typeface="Calibri" panose="020F0502020204030204" pitchFamily="34" charset="0"/>
                <a:ea typeface="Calibri" panose="020F0502020204030204" pitchFamily="34" charset="0"/>
              </a:rPr>
              <a:t>Encryption at rest refers to encrypting data that remains unused. For example, if you have a database containing usernames, passwords, or other potentially sensitive information not in continuous use, it's very important to encrypt and safeguard that data.</a:t>
            </a:r>
          </a:p>
          <a:p>
            <a:pPr marL="342900">
              <a:buSzPts val="1600"/>
            </a:pPr>
            <a:r>
              <a:rPr lang="en-US" sz="2400" dirty="0">
                <a:effectLst/>
                <a:latin typeface="Calibri" panose="020F0502020204030204" pitchFamily="34" charset="0"/>
                <a:ea typeface="Calibri" panose="020F0502020204030204" pitchFamily="34" charset="0"/>
              </a:rPr>
              <a:t>Encryption in flight refers to the encryption of data that is coming in or out of the system. For example, sending emails is considered encryption in transit. It means that data needs to be encrypted on its whole journey from system to system.</a:t>
            </a:r>
          </a:p>
          <a:p>
            <a:pPr marL="342900">
              <a:buSzPts val="1600"/>
            </a:pPr>
            <a:r>
              <a:rPr lang="en-US" sz="2400" dirty="0">
                <a:effectLst/>
                <a:latin typeface="Calibri" panose="020F0502020204030204" pitchFamily="34" charset="0"/>
                <a:ea typeface="Calibri" panose="020F0502020204030204" pitchFamily="34" charset="0"/>
              </a:rPr>
              <a:t>Encryption in use refers to the encryption of data that is currently being used by the user. This makes it so there is encryption where data is created, viewed, and edited. </a:t>
            </a:r>
          </a:p>
          <a:p>
            <a:pPr marL="342900">
              <a:buSzPts val="1600"/>
            </a:pP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A95D354-14EB-F346-160A-06C9E78E89F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490"/>
    </mc:Choice>
    <mc:Fallback>
      <p:transition spd="slow" advTm="4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dirty="0"/>
              <a:t>Authentication refers to the process of verify the user who is trying to access the system, or certain parts of the system. There should be a username and password for each user that can be verified as to what their privileges are. </a:t>
            </a:r>
          </a:p>
          <a:p>
            <a:pPr marL="0" lvl="0" indent="0" algn="l" rtl="0">
              <a:lnSpc>
                <a:spcPct val="90000"/>
              </a:lnSpc>
              <a:spcBef>
                <a:spcPts val="0"/>
              </a:spcBef>
              <a:spcAft>
                <a:spcPts val="0"/>
              </a:spcAft>
              <a:buClr>
                <a:schemeClr val="lt1"/>
              </a:buClr>
              <a:buSzPts val="2400"/>
              <a:buNone/>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is the process of making sure and giving the right privileges to the user after they have been authenticated. An administrative user should be able to access the database so they can update it if necessary. This includes adding users if necessary. </a:t>
            </a:r>
          </a:p>
          <a:p>
            <a:pPr marL="0" lvl="0" indent="0" algn="l" rtl="0">
              <a:lnSpc>
                <a:spcPct val="90000"/>
              </a:lnSpc>
              <a:spcBef>
                <a:spcPts val="0"/>
              </a:spcBef>
              <a:spcAft>
                <a:spcPts val="0"/>
              </a:spcAft>
              <a:buClr>
                <a:schemeClr val="lt1"/>
              </a:buClr>
              <a:buSzPts val="2400"/>
              <a:buNone/>
            </a:pPr>
            <a:endParaRPr lang="en-US" dirty="0"/>
          </a:p>
          <a:p>
            <a:pPr marL="228600" lvl="0" indent="-228600" algn="l" rtl="0">
              <a:lnSpc>
                <a:spcPct val="90000"/>
              </a:lnSpc>
              <a:spcBef>
                <a:spcPts val="0"/>
              </a:spcBef>
              <a:spcAft>
                <a:spcPts val="0"/>
              </a:spcAft>
              <a:buClr>
                <a:schemeClr val="lt1"/>
              </a:buClr>
              <a:buSzPts val="2400"/>
              <a:buChar char="•"/>
            </a:pPr>
            <a:r>
              <a:rPr lang="en-US" dirty="0"/>
              <a:t>Accounting refers to the process of logging important information for the benefit of the system. For example, a log file that records the activity of the system would be accounting. This is a big part of security as these logs can give valuable information about if the system was accessed by an unauthorized part and can shed light on how to fix this.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0C9248D-2A68-131D-7B68-9A5F69DB747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803"/>
    </mc:Choice>
    <mc:Fallback>
      <p:transition spd="slow" advTm="49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Unit tests are created to tests the properties of a collection. For example,  If it is empty and if items can be added.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B17515C-49BE-93A7-C689-65CEE988AE0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70779" t="-370779" r="-370779" b="-370779"/>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62"/>
    </mc:Choice>
    <mc:Fallback>
      <p:transition spd="slow" advTm="6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A767-2612-87B8-4BAE-95E2903F4395}"/>
              </a:ext>
            </a:extLst>
          </p:cNvPr>
          <p:cNvSpPr>
            <a:spLocks noGrp="1"/>
          </p:cNvSpPr>
          <p:nvPr>
            <p:ph type="title"/>
          </p:nvPr>
        </p:nvSpPr>
        <p:spPr/>
        <p:txBody>
          <a:bodyPr/>
          <a:lstStyle/>
          <a:p>
            <a:r>
              <a:rPr lang="en-US" dirty="0" err="1"/>
              <a:t>CanThrowLenghtErrorOnMaxSize</a:t>
            </a:r>
            <a:endParaRPr lang="en-US" dirty="0"/>
          </a:p>
        </p:txBody>
      </p:sp>
      <p:sp>
        <p:nvSpPr>
          <p:cNvPr id="3" name="Text Placeholder 2">
            <a:extLst>
              <a:ext uri="{FF2B5EF4-FFF2-40B4-BE49-F238E27FC236}">
                <a16:creationId xmlns:a16="http://schemas.microsoft.com/office/drawing/2014/main" id="{F10B17E0-DCF6-D162-5F1E-4B5ED402597B}"/>
              </a:ext>
            </a:extLst>
          </p:cNvPr>
          <p:cNvSpPr>
            <a:spLocks noGrp="1"/>
          </p:cNvSpPr>
          <p:nvPr>
            <p:ph type="body" idx="1"/>
          </p:nvPr>
        </p:nvSpPr>
        <p:spPr/>
        <p:txBody>
          <a:bodyPr/>
          <a:lstStyle/>
          <a:p>
            <a:pPr marL="114300" indent="0">
              <a:buNone/>
            </a:pPr>
            <a:r>
              <a:rPr lang="en-US" dirty="0"/>
              <a:t>Unit test and Result</a:t>
            </a:r>
          </a:p>
        </p:txBody>
      </p:sp>
      <p:pic>
        <p:nvPicPr>
          <p:cNvPr id="5" name="Picture 4">
            <a:extLst>
              <a:ext uri="{FF2B5EF4-FFF2-40B4-BE49-F238E27FC236}">
                <a16:creationId xmlns:a16="http://schemas.microsoft.com/office/drawing/2014/main" id="{CEF24F55-53BF-6586-DD56-C7884036B89D}"/>
              </a:ext>
            </a:extLst>
          </p:cNvPr>
          <p:cNvPicPr>
            <a:picLocks noChangeAspect="1"/>
          </p:cNvPicPr>
          <p:nvPr/>
        </p:nvPicPr>
        <p:blipFill rotWithShape="1">
          <a:blip r:embed="rId4"/>
          <a:srcRect t="64663" b="31930"/>
          <a:stretch/>
        </p:blipFill>
        <p:spPr>
          <a:xfrm>
            <a:off x="822477" y="5858932"/>
            <a:ext cx="9845524" cy="188687"/>
          </a:xfrm>
          <a:prstGeom prst="rect">
            <a:avLst/>
          </a:prstGeom>
        </p:spPr>
      </p:pic>
      <p:pic>
        <p:nvPicPr>
          <p:cNvPr id="7" name="Picture 6">
            <a:extLst>
              <a:ext uri="{FF2B5EF4-FFF2-40B4-BE49-F238E27FC236}">
                <a16:creationId xmlns:a16="http://schemas.microsoft.com/office/drawing/2014/main" id="{37B2FEAE-E6D1-002B-63C5-402303625BE5}"/>
              </a:ext>
            </a:extLst>
          </p:cNvPr>
          <p:cNvPicPr>
            <a:picLocks noChangeAspect="1"/>
          </p:cNvPicPr>
          <p:nvPr/>
        </p:nvPicPr>
        <p:blipFill rotWithShape="1">
          <a:blip r:embed="rId5"/>
          <a:srcRect t="20229" r="38061" b="53308"/>
          <a:stretch/>
        </p:blipFill>
        <p:spPr>
          <a:xfrm>
            <a:off x="904724" y="2728686"/>
            <a:ext cx="8621486" cy="2071914"/>
          </a:xfrm>
          <a:prstGeom prst="rect">
            <a:avLst/>
          </a:prstGeom>
        </p:spPr>
      </p:pic>
      <p:pic>
        <p:nvPicPr>
          <p:cNvPr id="8" name="Audio 7">
            <a:hlinkClick r:id="" action="ppaction://media"/>
            <a:extLst>
              <a:ext uri="{FF2B5EF4-FFF2-40B4-BE49-F238E27FC236}">
                <a16:creationId xmlns:a16="http://schemas.microsoft.com/office/drawing/2014/main" id="{0586D1AF-FA08-6675-2D2F-C17EDE5131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7471922"/>
      </p:ext>
    </p:extLst>
  </p:cSld>
  <p:clrMapOvr>
    <a:masterClrMapping/>
  </p:clrMapOvr>
  <mc:AlternateContent xmlns:mc="http://schemas.openxmlformats.org/markup-compatibility/2006">
    <mc:Choice xmlns:p14="http://schemas.microsoft.com/office/powerpoint/2010/main" Requires="p14">
      <p:transition spd="slow" p14:dur="2000" advTm="5434"/>
    </mc:Choice>
    <mc:Fallback>
      <p:transition spd="slow" advTm="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117</TotalTime>
  <Words>982</Words>
  <Application>Microsoft Office PowerPoint</Application>
  <PresentationFormat>Widescreen</PresentationFormat>
  <Paragraphs>123</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CanThrowLenghtErrorOnMaxSize</vt:lpstr>
      <vt:lpstr>CanAddToEmptyVector</vt:lpstr>
      <vt:lpstr>CanAddFiveValuesToVector</vt:lpstr>
      <vt:lpstr>CanResizeIncreaseCollection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Liam Sullivan</cp:lastModifiedBy>
  <cp:revision>22</cp:revision>
  <dcterms:created xsi:type="dcterms:W3CDTF">2020-08-19T17:59:24Z</dcterms:created>
  <dcterms:modified xsi:type="dcterms:W3CDTF">2024-04-19T14:19:51Z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